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645920"/>
            <a:ext cx="1033272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38BDF8"/>
                </a:solidFill>
                <a:latin typeface="Segoe UI"/>
              </a:defRPr>
            </a:pPr>
            <a:r>
              <a:t>ESCA TRADING &amp; ENGINEERING SERVICES SNC</a:t>
            </a:r>
          </a:p>
          <a:p>
            <a:pPr>
              <a:defRPr sz="3800" b="1">
                <a:solidFill>
                  <a:srgbClr val="F8FAFC"/>
                </a:solidFill>
                <a:latin typeface="Segoe UI"/>
              </a:defRPr>
            </a:pPr>
            <a:r>
              <a:t>Network Engineer Interview Preparation</a:t>
            </a:r>
          </a:p>
          <a:p>
            <a:pPr>
              <a:defRPr sz="1800">
                <a:solidFill>
                  <a:srgbClr val="94A3B8"/>
                </a:solidFill>
                <a:latin typeface="Calibri"/>
              </a:defRPr>
            </a:pPr>
            <a:r>
              <a:t>Comprehensive Technical Revision &amp; Candidate Positioning Deck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B923C"/>
                </a:solidFill>
                <a:latin typeface="Calibri"/>
              </a:defRPr>
            </a:pPr>
            <a:r>
              <a:t>Candidate: Muhammad Ainul Fitiri bin Muhammad Jasni</a:t>
            </a:r>
          </a:p>
          <a:p>
            <a:pPr>
              <a:defRPr sz="1300">
                <a:solidFill>
                  <a:srgbClr val="94A3B8"/>
                </a:solidFill>
                <a:latin typeface="Calibri"/>
              </a:defRPr>
            </a:pPr>
            <a:r>
              <a:t>Experience: 7+ Years Enterprise IT Infrastructure, Cabling, IAM/PKI, SOC, Barracuda NGFW &amp; 802.1X EAP-TLS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1: PROFILE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Authentic Candidate Journey &amp; Natural Pitch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49377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38BDF8"/>
                </a:solidFill>
                <a:latin typeface="Segoe UI"/>
              </a:defRPr>
            </a:pPr>
            <a:r>
              <a:t>7+ Year Career Timeline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2018-2019: Physical Infrastructure: Falah-Tek &amp; Sistem Integra: Fiber optic cabling, POS hardware setups, and DST Data Centre cabling upgrades.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2019-2021 &amp; 2023-2025: Enterprise IAM &amp; Support: DXC Technology (BSP CDIC): Enterprise DR/UAT, hybrid IAM (AD, PingFederate, Azure AD, SAML, PKI certs), Splunk SOC analysis.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2021-2023: Security Operations &amp; SIEM: ITPSS &amp; EVYD Technology: Microsoft Sentinel SIEM, WAF, firewalls, Trend Micro XDR, ISO 27001 ISMS Management Rep.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2025: Cloud Infrastructure Consulting: Halian International / Propertyfinder UAE: AWS SIEM, VPC routing, security groups, Python automation.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2026-Present: Campus Infrastructure Lead: International School Brunei: Primary cybersecurity &amp; infrastructure lead for 1,100+ students, 350+ staff. Barracuda NGFW, VPNs, and 802.1X EAP-TLS Wi-Fi.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71600"/>
            <a:ext cx="5212080" cy="49377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FB923C"/>
                </a:solidFill>
                <a:latin typeface="Segoe UI"/>
              </a:defRPr>
            </a:pPr>
            <a:r>
              <a:t>Key Strategic Interview Messages</a:t>
            </a:r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📌 Why Network Engineer?</a:t>
            </a:r>
            <a:br/>
            <a:r>
              <a:t>Networking and security are inseparable. A network that isn't secure is a liability. My incident engineering background ensures I build resilient, high-availability networks with zero-trust segmentation and root-cause troubleshooting.</a:t>
            </a:r>
            <a:br/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📌 Degree vs. Diploma</a:t>
            </a:r>
            <a:br/>
            <a:r>
              <a:t>Level 5 Diploma + ITIL v4 backed by 7 continuous years of hands-on production engineering across enterprise data centers, DXC, and ISB. Real-world ownership of firewalls, VLANs, and PKI; eager to sit CCNA vendor exams.</a:t>
            </a:r>
            <a:br/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📌 Bruneian Local Priority</a:t>
            </a:r>
            <a:br/>
            <a:r>
              <a:t>Physically in Brunei, immediately deployable on-site for emergencies and maintenance; familiar with UNN telecommunications, local corporate culture, and Brunei PDPO regulations.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2: REQUIREMENTS MATCH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ESCA Job Requirements Alignment Matrix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38BDF8"/>
                </a:solidFill>
                <a:latin typeface="Segoe UI"/>
              </a:defRPr>
            </a:pPr>
            <a:r>
              <a:t>5+ Years Network Experience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7+ years continuous enterprise experience from physical cabling to campus perimeter firewalls.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512064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FB923C"/>
                </a:solidFill>
                <a:latin typeface="Segoe UI"/>
              </a:defRPr>
            </a:pPr>
            <a:r>
              <a:t>TCP/IP &amp; Routing Protocols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Daily administration of IP subnets, VLANs, 802.1Q trunking, NAT/PAT, OSPF, and Zero Trust segmentation.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017520"/>
            <a:ext cx="512064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38BDF8"/>
                </a:solidFill>
                <a:latin typeface="Segoe UI"/>
              </a:defRPr>
            </a:pPr>
            <a:r>
              <a:t>Firewalls, IDS/IPS &amp; VPNs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Daily operations of Barracuda NGFWs, AppID, SSL inspection, site-to-site IPsec &amp; remote SSL VPNs.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3017520"/>
            <a:ext cx="512064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FB923C"/>
                </a:solidFill>
                <a:latin typeface="Segoe UI"/>
              </a:defRPr>
            </a:pPr>
            <a:r>
              <a:t>Network Monitoring &amp; Tools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Packet captures with Wireshark &amp; tcpdump; log correlation across Sentinel, Splunk, and Elasticsearch SIEM.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663440"/>
            <a:ext cx="512064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38BDF8"/>
                </a:solidFill>
                <a:latin typeface="Segoe UI"/>
              </a:defRPr>
            </a:pPr>
            <a:r>
              <a:t>Hardware Installation &amp; Maintenance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Physical and logical management: rack installs, switch provisioning, cabling, scheduled firmware upgrades.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4663440"/>
            <a:ext cx="512064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FB923C"/>
                </a:solidFill>
                <a:latin typeface="Segoe UI"/>
              </a:defRPr>
            </a:pPr>
            <a:r>
              <a:t>Vulnerability &amp; Incident Response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Nessus vulnerability assessments, ISO 27001 audit leadership, and dynamic switch-port incident containment.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3: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Enterprise Network Perimeter Architecture</a:t>
            </a:r>
          </a:p>
        </p:txBody>
      </p:sp>
      <p:pic>
        <p:nvPicPr>
          <p:cNvPr id="4" name="Picture 3" descr="enterprise_network_perimeter_topolog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80160"/>
            <a:ext cx="6583680" cy="367461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589520" y="1280160"/>
            <a:ext cx="3840480" cy="502920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Key Architectural Elements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Dual WAN Edge: Redundant ISP connections with automatic failover and state tracking.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Active-Passive HA Pair: Barracuda NGFW cluster with synchronized connection tables and virtual IPs (VIP).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Core L3 Switch Stack: Wire-speed Inter-VLAN routing via SVIs; OSPF Area 0 backbone routing.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Demilitarized Zone (DMZ): Isolated zone for public web, proxy, and inbound services.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Data Center Segment: Protected servers: AD CS PKI, Windows NPS RADIUS, and Microsoft Sentinel SIEM.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Secure Wireless Edge: WLC and 802.1X EAP-TLS APs connecting Windows laptops and supervised iPads.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4: FIREWALL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Barracuda Next-Gen Firewall &amp; Web Security Gateway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Inspection Pipeline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Ingress uRPF -&gt; State Table -&gt; DNAT -&gt; Top-to-Bottom Policy Evaluation -&gt; AppID -&gt; IPS Engine -&gt; SNAT -&gt; Egress Routing.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SSL/TLS Deep Inspection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Terminates TLS via Enterprise Subordinate CA; decrypts and inspects payload; bypasses banking, medical, and certificate-pinned apps.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84048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Web Security Gateway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URL category filtering (phishing/adult/gambling); enforces YouTube-Restrict headers and Google SafeSearch; QoS traffic shaping for VoIP.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384048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Live CLI Diagnostics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phion sessions, phion connection list | grep &lt;ip&gt;, tcpdump -i eth0 host &lt;ip&gt; and port 443 -nn, and Live Log analysis.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5: VPN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Secure VPN Tunnels: Site-to-Site &amp; Remote Access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49377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IPsec Site-to-Site Mechanics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IKE Phase 1 (ISAKMP SA): Authenticates peers and creates management tunnel. Must match: AES-256-GCM, SHA-256, DH Group 14/19, PSK/Cert, Lifetime (28800s). UDP 500 / 4500 (NAT-T).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IKE Phase 2 (IPsec SA): Encrypts user payload via ESP (Protocol 50). Perfect Forward Secrecy (PFS) ensures new DH key per rekey. Proxy IDs / subnets must match exactly.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Route-Based VTI: Creates virtual tunnel interface (vti0); supports dynamic routing protocols (OSPF, BGP) across the tunnel.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• MSS Clamping: Clamp TCP MSS to 1360-1400 to prevent fragmentation drops caused by 50-70 byte IPsec headers.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71600"/>
            <a:ext cx="5212080" cy="49377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Troubleshooting Diagnostic Rules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⚠️ NO_PROPOSAL_CHOSEN: Phase 1 encryption, hash, or DH group mismatch. Align crypto suites.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⚠️ AUTHENTICATION_FAILED: Mismatched Pre-Shared Key (PSK) or peer IP typo.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⚠️ PEER_NOT_RESPONDING: UDP 500 or UDP 4500 blocked upstream by ISP/firewall.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⚠️ PROPOSAL_MISMATCH (Phase 2): Phase 2 ESP encryption or PFS mismatch.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⚠️ INVALID_TRAFFIC_SELECTOR: Proxy ID / subnet mismatch (e.g. /24 on Site A vs /16 on Site B).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⚠️ Client-to-Site VPN: Entra ID MFA via SAML/RADIUS; split-tunnel for bandwidth vs full-tunnel for security.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6: WIRELESS PERIMETER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802.1X Certificate-Based EAP-TLS Authentication</a:t>
            </a:r>
          </a:p>
        </p:txBody>
      </p:sp>
      <p:pic>
        <p:nvPicPr>
          <p:cNvPr id="4" name="Picture 3" descr="eap_tls_wifi_authentication_fl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80160"/>
            <a:ext cx="6583680" cy="367461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589520" y="1280160"/>
            <a:ext cx="3840480" cy="502920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EAP-TLS Deployment Pillars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Supplicant: Managed Windows laptops and iPads with SCEP client certs locked in TPM/Secure Enclave.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Authenticator: Access Points &amp; WLC forwarding 802.1X EAPOL frames to RADIUS via UDP 1812.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Auth Server: Windows NPS RADIUS server validating client certs and returning dynamic VLAN IDs.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PKI &amp; Intune: AD CS CA with SCEP/NDES pushing certs silently via Intune MDM profiles.</a:t>
            </a:r>
          </a:p>
          <a:p>
            <a:pPr>
              <a:defRPr sz="1050">
                <a:solidFill>
                  <a:srgbClr val="F8FAFC"/>
                </a:solidFill>
                <a:latin typeface="Calibri"/>
              </a:defRPr>
            </a:pPr>
            <a:r>
              <a:t>• Immune to Phishing: Zero password transmission; completely immune to Evil Twin and credential theft attacks.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7: NETWORKING 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Layer 2 Switching, Security &amp; OSPF Routing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802.1Q VLANs &amp; STP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4-byte tag (VID 12-bit). RSTP (802.1w) sub-second convergence. BPDU Guard shuts unauthorized switches; Root Guard preserves Root Bridge.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Layer 2 Defense Suite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DHCP Snooping blocks rogue DHCP; Dynamic ARP Inspection (DAI) prevents MitM poisoning; IP Source Guard stops IP spoofing; Port Security limits MACs.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84048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Inter-VLAN Routing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Router-on-a-Stick (sub-interfaces with dot1q) vs Layer 3 Switch SVI (wire-speed ASIC routing via 'ip routing').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384048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OSPF Adjacency &amp; MTU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Down -&gt; Init -&gt; 2-Way -&gt; ExStart -&gt; Exchange -&gt; Loading -&gt; Full. Routers stuck in ExStart indicates MTU Mismatch on DBD packets!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8: 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Monitoring, Packet Analysis &amp; Firmware Runbook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OSI Systematic Troubleshooting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Layer 1 (optics/cables/CRC) -&gt; Layer 2 (duplex/MAC/STP/VLAN) -&gt; Layer 3 (IP/gateway/routes) -&gt; Layer 4 (ports/firewall/RST) -&gt; Layer 7 (DNS/TLS).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Wireshark Filter Cheatsheet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tcp.flags.syn==1 (initiation), tcp.flags.reset==1 (dropped/reset), tcp.analysis.retransmission (packet loss/drops), tcp.analysis.zero_window (buffer exhaustion).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84048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Firmware Upgrade Runbook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Pre-checks: verify SHA-256 hash, CAB change approval, TFTP config backup. Execution: secondary partition, HA passive-first failover. Rollback if routes fail after 20 mins.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384048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Nessus &amp; Incident Containment</a:t>
            </a:r>
          </a:p>
          <a:p>
            <a:pPr>
              <a:defRPr sz="1200">
                <a:solidFill>
                  <a:srgbClr val="F8FAFC"/>
                </a:solidFill>
                <a:latin typeface="Calibri"/>
              </a:defRPr>
            </a:pPr>
            <a:r>
              <a:t>Credentialed vulnerability scans; disabling Telnet/HTTP/SNMPv1; quarantining compromised ports via 802.1X / switch port shutdown.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Segoe UI"/>
              </a:defRPr>
            </a:pPr>
            <a:r>
              <a:t>SECTION 9: CLOSING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Segoe UI"/>
              </a:defRPr>
            </a:pPr>
            <a:r>
              <a:t>STAR Behavioral Scenarios &amp; Strategic Questions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493776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38BDF8"/>
                </a:solidFill>
                <a:latin typeface="Segoe UI"/>
              </a:defRPr>
            </a:pPr>
            <a:r>
              <a:t>Key STAR Stories</a:t>
            </a:r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⭐ Story 1: ISB EAP-TLS Wi-Fi Overhaul</a:t>
            </a:r>
            <a:br/>
            <a:r>
              <a:t>Eliminated shared WPA2 passwords across 1,100+ students and 350+ staff using Intune SCEP, NPS RADIUS, and Barracuda WSG. Reduced Wi-Fi tickets by 40%.</a:t>
            </a:r>
            <a:br/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⭐ Story 2: Peak-Hour Outage Diagnosis</a:t>
            </a:r>
            <a:br/>
            <a:r>
              <a:t>Diagnosed sudden WAN collapse to a malware-driven UDP flood from a rogue host; isolated switch port, cleared firewall states, restored network in 12 mins.</a:t>
            </a:r>
            <a:br/>
          </a:p>
          <a:p>
            <a:pPr>
              <a:defRPr sz="1100">
                <a:solidFill>
                  <a:srgbClr val="F8FAFC"/>
                </a:solidFill>
                <a:latin typeface="Calibri"/>
              </a:defRPr>
            </a:pPr>
            <a:r>
              <a:t>⭐ Story 3: ISO 27001 Certification</a:t>
            </a:r>
            <a:br/>
            <a:r>
              <a:t>Served as ISMS Rep at EVYD; implemented firewall, WAF, and SIEM controls; achieved zero major non-conformities during audit.</a:t>
            </a:r>
            <a:br/>
          </a:p>
        </p:txBody>
      </p:sp>
      <p:sp>
        <p:nvSpPr>
          <p:cNvPr id="5" name="Rounded Rectangle 4"/>
          <p:cNvSpPr/>
          <p:nvPr/>
        </p:nvSpPr>
        <p:spPr>
          <a:xfrm>
            <a:off x="6217920" y="1371600"/>
            <a:ext cx="5212080" cy="4937760"/>
          </a:xfrm>
          <a:prstGeom prst="roundRect">
            <a:avLst/>
          </a:prstGeom>
          <a:solidFill>
            <a:srgbClr val="1E293B"/>
          </a:solidFill>
          <a:ln>
            <a:solidFill>
              <a:srgbClr val="FB92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FB923C"/>
                </a:solidFill>
                <a:latin typeface="Segoe UI"/>
              </a:defRPr>
            </a:pPr>
            <a:r>
              <a:t>Strategic Questions for ESCA</a:t>
            </a:r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❓ 1. Infrastructure Vendors: What is ESCA's primary hardware ecosystem—Cisco, Fortinet, Aruba, or multi-vendor? How are you handling SD-WAN?</a:t>
            </a:r>
            <a:br/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❓ 2. Upcoming Projects: What major network overhauls or data center migrations are scheduled in the next 6-12 months?</a:t>
            </a:r>
            <a:br/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❓ 3. Security Posture: Are clients transitioning toward Zero Trust segmentation, 802.1X certificate authentication, or identity-aware firewalls?</a:t>
            </a:r>
            <a:br/>
          </a:p>
          <a:p>
            <a:pPr>
              <a:defRPr sz="1150">
                <a:solidFill>
                  <a:srgbClr val="F8FAFC"/>
                </a:solidFill>
                <a:latin typeface="Calibri"/>
              </a:defRPr>
            </a:pPr>
            <a:r>
              <a:t>❓ 4. Professional Growth: How does ESCA support network engineers in pursuing advanced vendor certifications (e.g. CCNA/CCNP, NSE)?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